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7"/>
  </p:notesMasterIdLst>
  <p:sldIdLst>
    <p:sldId id="256" r:id="rId3"/>
    <p:sldId id="257" r:id="rId4"/>
    <p:sldId id="258" r:id="rId5"/>
    <p:sldId id="283" r:id="rId6"/>
    <p:sldId id="289" r:id="rId7"/>
    <p:sldId id="284" r:id="rId8"/>
    <p:sldId id="286" r:id="rId9"/>
    <p:sldId id="285" r:id="rId10"/>
    <p:sldId id="287" r:id="rId11"/>
    <p:sldId id="290" r:id="rId12"/>
    <p:sldId id="291" r:id="rId13"/>
    <p:sldId id="292" r:id="rId14"/>
    <p:sldId id="293" r:id="rId15"/>
    <p:sldId id="294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5AC25E2-1B81-4B7D-AE1D-4FF7EB1FC7A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33272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17F08-3C9A-451E-8BB4-D64DF58D662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505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F97CC-56FE-4FF8-85C9-7F0484820EF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3244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79A10-12CA-484A-A741-3BFE8CD8E5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2321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0E4E0-4F26-48D4-87D3-C1B5333F889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7257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76588-808A-4A51-8D78-8D97902D9F6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8876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6CEAC-B4AD-4842-8210-EBDC6415E9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0669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C6463-39FD-4DFB-A8FD-B9AC9502329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15717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D075C-63F2-4478-B4BE-FB7B9E989C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30298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3ABAF-F2B1-4EF0-A21D-F698416D503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4535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A960D-F084-4FEC-84F5-4982F5EC26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67722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9997F-5E4F-491C-9A31-BED8CAEAF3E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6360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B30FC-4364-4EC0-ACA5-059CAF6FDA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12552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EBE1F-4214-46B9-9387-0D4C8FB93C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1691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224C7-3934-456E-9E52-7276057BEA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951752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AB3E-EC16-45F9-AF77-999F786D7F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644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543C5-CC6F-481F-A3C1-5351DDCC64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781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16467-A565-4100-84F1-E1942BD1EED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2407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52CDB-A13D-4080-934B-0ED97FB857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4936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3D857-CAA3-494B-A817-384FE01FB6C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4514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4BA66-16F6-4C16-B0F4-F15DC9046A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7306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77D2A-4107-4B23-8F0F-EE78661695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861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5C045-CF36-4C46-821C-41E365C470F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9077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5C19EE5-564F-4CF2-A334-FB05FC79B7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8EECB36-436A-4051-AEA5-13B708EB633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&#38142;&#25509;&#36164;&#28304;/Section%20A%202d.mp3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solidFill>
                  <a:srgbClr val="0000FF"/>
                </a:solidFill>
              </a:rPr>
              <a:t>Unit 6 I’m going to study computer science.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844e11f5d10ce0f67709d7c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13" y="458788"/>
            <a:ext cx="2563812" cy="338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731838" y="3968750"/>
            <a:ext cx="7848600" cy="214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Times New Roman" pitchFamily="18" charset="0"/>
              </a:rPr>
              <a:t>I’m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 common boy</a:t>
            </a:r>
            <a:r>
              <a:rPr lang="en-US" altLang="zh-CN" sz="3600" b="1">
                <a:latin typeface="Times New Roman" pitchFamily="18" charset="0"/>
              </a:rPr>
              <a:t>. But I have a dream.</a:t>
            </a:r>
          </a:p>
          <a:p>
            <a:pPr eaLnBrk="1" hangingPunct="1"/>
            <a:r>
              <a:rPr lang="en-US" altLang="zh-CN" sz="3600" b="1">
                <a:latin typeface="Times New Roman" pitchFamily="18" charset="0"/>
              </a:rPr>
              <a:t>I’m going to be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 famous actor</a:t>
            </a:r>
            <a:r>
              <a:rPr lang="en-US" altLang="zh-CN" sz="3600" b="1">
                <a:latin typeface="Times New Roman" pitchFamily="18" charset="0"/>
              </a:rPr>
              <a:t> when</a:t>
            </a:r>
          </a:p>
          <a:p>
            <a:pPr eaLnBrk="1" hangingPunct="1"/>
            <a:r>
              <a:rPr lang="en-US" altLang="zh-CN" sz="3600" b="1">
                <a:latin typeface="Times New Roman" pitchFamily="18" charset="0"/>
              </a:rPr>
              <a:t>I grow up. </a:t>
            </a:r>
            <a:r>
              <a:rPr lang="zh-CN" altLang="en-US" sz="3100" b="1">
                <a:latin typeface="Times New Roman" pitchFamily="18" charset="0"/>
              </a:rPr>
              <a:t>我只是一个普通男孩</a:t>
            </a:r>
            <a:r>
              <a:rPr lang="en-US" altLang="zh-CN" sz="3100" b="1">
                <a:latin typeface="Times New Roman" pitchFamily="18" charset="0"/>
              </a:rPr>
              <a:t>, </a:t>
            </a:r>
            <a:r>
              <a:rPr lang="zh-CN" altLang="en-US" sz="3100" b="1">
                <a:latin typeface="Times New Roman" pitchFamily="18" charset="0"/>
              </a:rPr>
              <a:t>但我有</a:t>
            </a:r>
          </a:p>
          <a:p>
            <a:pPr eaLnBrk="1" hangingPunct="1"/>
            <a:r>
              <a:rPr lang="zh-CN" altLang="en-US" sz="3100" b="1">
                <a:latin typeface="Times New Roman" pitchFamily="18" charset="0"/>
              </a:rPr>
              <a:t>自己的梦想</a:t>
            </a:r>
            <a:r>
              <a:rPr lang="en-US" altLang="zh-CN" sz="3100" b="1">
                <a:latin typeface="Times New Roman" pitchFamily="18" charset="0"/>
              </a:rPr>
              <a:t>: </a:t>
            </a:r>
            <a:r>
              <a:rPr lang="zh-CN" altLang="en-US" sz="3100" b="1">
                <a:latin typeface="Times New Roman" pitchFamily="18" charset="0"/>
              </a:rPr>
              <a:t>长大后做一名演员。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27088" y="639763"/>
            <a:ext cx="324008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rgbClr val="0000CC"/>
                </a:solidFill>
              </a:rPr>
              <a:t>明星讲述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b232ecf35872c249342acc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692150"/>
            <a:ext cx="5265738" cy="394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755650" y="5011738"/>
            <a:ext cx="7920038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Times New Roman" pitchFamily="18" charset="0"/>
              </a:rPr>
              <a:t>So</a:t>
            </a:r>
            <a:r>
              <a:rPr lang="en-US" altLang="zh-CN" sz="3600" b="1" i="1">
                <a:latin typeface="Times New Roman" pitchFamily="18" charset="0"/>
              </a:rPr>
              <a:t> </a:t>
            </a:r>
            <a:r>
              <a:rPr lang="en-US" altLang="zh-CN" sz="3600" b="1">
                <a:latin typeface="Times New Roman" pitchFamily="18" charset="0"/>
              </a:rPr>
              <a:t>I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learn</a:t>
            </a:r>
            <a:r>
              <a:rPr lang="en-US" altLang="zh-CN" sz="3600" b="1">
                <a:latin typeface="Times New Roman" pitchFamily="18" charset="0"/>
              </a:rPr>
              <a:t> Chinese Kungfu very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hard</a:t>
            </a:r>
            <a:r>
              <a:rPr lang="en-US" altLang="zh-CN" sz="3600" b="1"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           </a:t>
            </a:r>
            <a:r>
              <a:rPr lang="zh-CN" altLang="en-US" sz="3200" b="1">
                <a:latin typeface="Times New Roman" pitchFamily="18" charset="0"/>
              </a:rPr>
              <a:t>所以我刻苦的学习功夫。</a:t>
            </a:r>
            <a:endParaRPr lang="zh-CN" altLang="en-US" sz="3200" b="1" i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00704290653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60"/>
          <a:stretch>
            <a:fillRect/>
          </a:stretch>
        </p:blipFill>
        <p:spPr bwMode="auto">
          <a:xfrm>
            <a:off x="925513" y="1089025"/>
            <a:ext cx="3070225" cy="423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4211638" y="2354263"/>
            <a:ext cx="356711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Times New Roman" pitchFamily="18" charset="0"/>
              </a:rPr>
              <a:t>I 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never</a:t>
            </a:r>
            <a:r>
              <a:rPr lang="en-US" altLang="zh-CN" sz="4000" b="1">
                <a:latin typeface="Times New Roman" pitchFamily="18" charset="0"/>
              </a:rPr>
              <a:t> give up.</a:t>
            </a:r>
          </a:p>
          <a:p>
            <a:pPr eaLnBrk="1" hangingPunct="1"/>
            <a:r>
              <a:rPr lang="en-US" altLang="zh-CN" sz="3600" b="1">
                <a:latin typeface="Times New Roman" pitchFamily="18" charset="0"/>
              </a:rPr>
              <a:t>   </a:t>
            </a:r>
            <a:r>
              <a:rPr lang="zh-CN" altLang="en-US" sz="3600" b="1">
                <a:latin typeface="Times New Roman" pitchFamily="18" charset="0"/>
              </a:rPr>
              <a:t>我从不放弃。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200711272011139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76250"/>
            <a:ext cx="302895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971550" y="4941888"/>
            <a:ext cx="782320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Times New Roman" pitchFamily="18" charset="0"/>
              </a:rPr>
              <a:t>At last, I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become</a:t>
            </a:r>
            <a:r>
              <a:rPr lang="en-US" altLang="zh-CN" sz="3600" b="1">
                <a:latin typeface="Times New Roman" pitchFamily="18" charset="0"/>
              </a:rPr>
              <a:t> a very famous actor.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      </a:t>
            </a:r>
            <a:r>
              <a:rPr lang="zh-CN" altLang="en-US" sz="3200" b="1">
                <a:latin typeface="Times New Roman" pitchFamily="18" charset="0"/>
              </a:rPr>
              <a:t>我终于成为了一位著名演员。</a:t>
            </a:r>
            <a:r>
              <a:rPr lang="zh-CN" altLang="en-US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untitl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92150"/>
            <a:ext cx="2562225" cy="384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44500" y="4868863"/>
            <a:ext cx="33274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Wang Baoqiang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3706813" y="1003300"/>
            <a:ext cx="40020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200" b="1">
                <a:latin typeface="Times New Roman" pitchFamily="18" charset="0"/>
              </a:rPr>
              <a:t>Where there is a will, </a:t>
            </a:r>
          </a:p>
          <a:p>
            <a:pPr defTabSz="912813"/>
            <a:r>
              <a:rPr lang="en-US" altLang="zh-CN" sz="3200" b="1">
                <a:latin typeface="Times New Roman" pitchFamily="18" charset="0"/>
              </a:rPr>
              <a:t>there is a way.</a:t>
            </a:r>
          </a:p>
          <a:p>
            <a:pPr defTabSz="912813"/>
            <a:r>
              <a:rPr lang="zh-CN" altLang="en-US" sz="3200" b="1">
                <a:latin typeface="宋体" pitchFamily="2" charset="-122"/>
              </a:rPr>
              <a:t>有志者</a:t>
            </a:r>
            <a:r>
              <a:rPr lang="en-US" altLang="zh-CN" sz="3200" b="1">
                <a:latin typeface="宋体" pitchFamily="2" charset="-122"/>
              </a:rPr>
              <a:t>,</a:t>
            </a:r>
            <a:r>
              <a:rPr lang="zh-CN" altLang="en-US" sz="3200" b="1">
                <a:latin typeface="宋体" pitchFamily="2" charset="-122"/>
              </a:rPr>
              <a:t>事竟成。</a:t>
            </a: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3706813" y="2889250"/>
            <a:ext cx="50879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/>
            <a:r>
              <a:rPr lang="en-US" altLang="zh-CN" sz="3200" b="1">
                <a:latin typeface="Times New Roman" pitchFamily="18" charset="0"/>
              </a:rPr>
              <a:t>Work hard, You can make your dream come true!</a:t>
            </a:r>
          </a:p>
          <a:p>
            <a:pPr defTabSz="912813"/>
            <a:r>
              <a:rPr lang="zh-CN" altLang="en-US" sz="3200" b="1">
                <a:latin typeface="Times New Roman" pitchFamily="18" charset="0"/>
              </a:rPr>
              <a:t>努力吧</a:t>
            </a:r>
            <a:r>
              <a:rPr lang="en-US" altLang="zh-CN" sz="3200" b="1">
                <a:latin typeface="Times New Roman" pitchFamily="18" charset="0"/>
              </a:rPr>
              <a:t>, </a:t>
            </a:r>
            <a:r>
              <a:rPr lang="zh-CN" altLang="en-US" sz="3200" b="1">
                <a:latin typeface="Times New Roman" pitchFamily="18" charset="0"/>
              </a:rPr>
              <a:t>你可以梦想成真！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  <p:bldP spid="768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457200" y="762000"/>
            <a:ext cx="8077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2d</a:t>
            </a:r>
            <a:r>
              <a:rPr lang="en-US" altLang="zh-CN" sz="3600" b="1">
                <a:solidFill>
                  <a:srgbClr val="003399"/>
                </a:solidFill>
              </a:rPr>
              <a:t> Role-play the conversation.</a:t>
            </a: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533400" y="1828800"/>
            <a:ext cx="83058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900"/>
              </a:lnSpc>
            </a:pPr>
            <a:r>
              <a:rPr lang="en-US" altLang="zh-CN" sz="2800">
                <a:cs typeface="Times New Roman" pitchFamily="18" charset="0"/>
              </a:rPr>
              <a:t>Andy: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What are you reading, Ken?</a:t>
            </a:r>
          </a:p>
          <a:p>
            <a:pPr eaLnBrk="1" hangingPunct="1">
              <a:lnSpc>
                <a:spcPts val="3900"/>
              </a:lnSpc>
            </a:pPr>
            <a:r>
              <a:rPr lang="en-US" altLang="zh-CN" sz="2800">
                <a:cs typeface="Times New Roman" pitchFamily="18" charset="0"/>
              </a:rPr>
              <a:t>Ken: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Old Man and the Sea by Hemingway.</a:t>
            </a:r>
          </a:p>
          <a:p>
            <a:pPr eaLnBrk="1" hangingPunct="1">
              <a:lnSpc>
                <a:spcPts val="3900"/>
              </a:lnSpc>
            </a:pPr>
            <a:r>
              <a:rPr lang="en-US" altLang="zh-CN" sz="2800">
                <a:cs typeface="Times New Roman" pitchFamily="18" charset="0"/>
              </a:rPr>
              <a:t>Andy: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Wow, now I know why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you’re so good at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writing stories.</a:t>
            </a:r>
          </a:p>
          <a:p>
            <a:pPr eaLnBrk="1" hangingPunct="1">
              <a:lnSpc>
                <a:spcPts val="3900"/>
              </a:lnSpc>
            </a:pPr>
            <a:r>
              <a:rPr lang="en-US" altLang="zh-CN" sz="2800">
                <a:cs typeface="Times New Roman" pitchFamily="18" charset="0"/>
              </a:rPr>
              <a:t>Ken: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Yes, I want to be a writer.</a:t>
            </a:r>
          </a:p>
          <a:p>
            <a:pPr eaLnBrk="1" hangingPunct="1">
              <a:lnSpc>
                <a:spcPts val="3900"/>
              </a:lnSpc>
            </a:pPr>
            <a:r>
              <a:rPr lang="en-US" altLang="zh-CN" sz="2800">
                <a:cs typeface="Times New Roman" pitchFamily="18" charset="0"/>
              </a:rPr>
              <a:t>Andy: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Really? How are you going to become a writer?</a:t>
            </a:r>
          </a:p>
          <a:p>
            <a:pPr eaLnBrk="1" hangingPunct="1">
              <a:lnSpc>
                <a:spcPts val="3900"/>
              </a:lnSpc>
            </a:pPr>
            <a:r>
              <a:rPr lang="en-US" altLang="zh-CN" sz="2800">
                <a:cs typeface="Times New Roman" pitchFamily="18" charset="0"/>
              </a:rPr>
              <a:t>Ken: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Well, I’m going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to keep on writing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stories, of course. What do you want to be?</a:t>
            </a:r>
          </a:p>
          <a:p>
            <a:pPr eaLnBrk="1" hangingPunct="1">
              <a:lnSpc>
                <a:spcPts val="3900"/>
              </a:lnSpc>
            </a:pPr>
            <a:endParaRPr lang="en-US" altLang="zh-CN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线形标注 2(带强调线) 3"/>
          <p:cNvSpPr/>
          <p:nvPr/>
        </p:nvSpPr>
        <p:spPr>
          <a:xfrm>
            <a:off x="6858000" y="3429000"/>
            <a:ext cx="1905000" cy="7620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26513"/>
              <a:gd name="adj5" fmla="val -19808"/>
              <a:gd name="adj6" fmla="val -45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be good at…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擅长于干</a:t>
            </a:r>
            <a:r>
              <a:rPr lang="en-US" altLang="zh-CN" sz="2000" b="1" dirty="0">
                <a:solidFill>
                  <a:srgbClr val="FF0000"/>
                </a:solidFill>
              </a:rPr>
              <a:t>…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线形标注 2(带强调线) 4"/>
          <p:cNvSpPr/>
          <p:nvPr/>
        </p:nvSpPr>
        <p:spPr>
          <a:xfrm>
            <a:off x="6629400" y="5638800"/>
            <a:ext cx="2286000" cy="762000"/>
          </a:xfrm>
          <a:prstGeom prst="accentCallout2">
            <a:avLst>
              <a:gd name="adj1" fmla="val 18750"/>
              <a:gd name="adj2" fmla="val -8333"/>
              <a:gd name="adj3" fmla="val 17211"/>
              <a:gd name="adj4" fmla="val -28205"/>
              <a:gd name="adj5" fmla="val -50578"/>
              <a:gd name="adj6" fmla="val -61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keep on doing…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继续，坚持干</a:t>
            </a:r>
            <a:r>
              <a:rPr lang="en-US" altLang="zh-CN" sz="2000" b="1" dirty="0">
                <a:solidFill>
                  <a:srgbClr val="FF0000"/>
                </a:solidFill>
              </a:rPr>
              <a:t>…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4102" name="Picture 45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990600"/>
            <a:ext cx="609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609600" y="3200400"/>
            <a:ext cx="7848600" cy="500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300"/>
              </a:lnSpc>
            </a:pPr>
            <a:r>
              <a:rPr lang="en-US" altLang="zh-CN" sz="2800">
                <a:cs typeface="Times New Roman" pitchFamily="18" charset="0"/>
              </a:rPr>
              <a:t>Andy: 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My parents want me to be a doctor, </a:t>
            </a:r>
            <a:r>
              <a:rPr lang="en-US" altLang="zh-CN" sz="2800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 I’m not sure about that.</a:t>
            </a:r>
            <a:r>
              <a:rPr lang="zh-CN" altLang="en-US" b="1">
                <a:solidFill>
                  <a:schemeClr val="bg1"/>
                </a:solidFill>
              </a:rPr>
              <a:t>组卷网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lnSpc>
                <a:spcPts val="4300"/>
              </a:lnSpc>
            </a:pPr>
            <a:r>
              <a:rPr lang="zh-CN" altLang="en-US" b="1">
                <a:solidFill>
                  <a:schemeClr val="bg1"/>
                </a:solidFill>
              </a:rPr>
              <a:t>科网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lnSpc>
                <a:spcPts val="4300"/>
              </a:lnSpc>
            </a:pPr>
            <a:endParaRPr lang="en-US" altLang="zh-CN" sz="2800" u="sng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300"/>
              </a:lnSpc>
            </a:pPr>
            <a:r>
              <a:rPr lang="en-US" altLang="zh-CN" sz="2800">
                <a:cs typeface="Times New Roman" pitchFamily="18" charset="0"/>
              </a:rPr>
              <a:t>Ken: 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Well, don’t worry. Not everyone knows what they want to be. Just </a:t>
            </a:r>
            <a:r>
              <a:rPr lang="en-US" altLang="zh-CN" sz="2800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 sure 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altLang="zh-CN" sz="2800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 your best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Then you can be anything you want!</a:t>
            </a:r>
          </a:p>
          <a:p>
            <a:pPr eaLnBrk="1" hangingPunct="1">
              <a:lnSpc>
                <a:spcPts val="4300"/>
              </a:lnSpc>
            </a:pPr>
            <a:r>
              <a:rPr lang="en-US" altLang="zh-CN" sz="2800">
                <a:cs typeface="Times New Roman" pitchFamily="18" charset="0"/>
              </a:rPr>
              <a:t>Andy: 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Yes, you’re right.</a:t>
            </a:r>
          </a:p>
          <a:p>
            <a:pPr eaLnBrk="1" hangingPunct="1">
              <a:lnSpc>
                <a:spcPts val="4300"/>
              </a:lnSpc>
            </a:pPr>
            <a:endParaRPr lang="en-US" altLang="zh-CN">
              <a:cs typeface="Times New Roman" pitchFamily="18" charset="0"/>
            </a:endParaRPr>
          </a:p>
        </p:txBody>
      </p:sp>
      <p:pic>
        <p:nvPicPr>
          <p:cNvPr id="5123" name="图片 3" descr="A-2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"/>
            <a:ext cx="3352800" cy="269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线形标注 2(带强调线) 4"/>
          <p:cNvSpPr/>
          <p:nvPr/>
        </p:nvSpPr>
        <p:spPr>
          <a:xfrm>
            <a:off x="2362200" y="2209800"/>
            <a:ext cx="2743200" cy="762000"/>
          </a:xfrm>
          <a:prstGeom prst="accentCallout2">
            <a:avLst>
              <a:gd name="adj1" fmla="val 18750"/>
              <a:gd name="adj2" fmla="val -8333"/>
              <a:gd name="adj3" fmla="val 17211"/>
              <a:gd name="adj4" fmla="val -28205"/>
              <a:gd name="adj5" fmla="val 227884"/>
              <a:gd name="adj6" fmla="val -364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be sure about…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对</a:t>
            </a:r>
            <a:r>
              <a:rPr lang="en-US" altLang="zh-CN" sz="2000" b="1" dirty="0">
                <a:solidFill>
                  <a:srgbClr val="FF0000"/>
                </a:solidFill>
              </a:rPr>
              <a:t>…</a:t>
            </a:r>
            <a:r>
              <a:rPr lang="zh-CN" altLang="en-US" sz="2000" b="1" dirty="0">
                <a:solidFill>
                  <a:srgbClr val="FF0000"/>
                </a:solidFill>
              </a:rPr>
              <a:t>有把握，确信</a:t>
            </a:r>
            <a:r>
              <a:rPr lang="en-US" altLang="zh-CN" sz="2000" b="1" dirty="0">
                <a:solidFill>
                  <a:srgbClr val="FF0000"/>
                </a:solidFill>
              </a:rPr>
              <a:t>…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线形标注 2(带强调线) 5"/>
          <p:cNvSpPr/>
          <p:nvPr/>
        </p:nvSpPr>
        <p:spPr>
          <a:xfrm>
            <a:off x="6858000" y="5715000"/>
            <a:ext cx="2133600" cy="762000"/>
          </a:xfrm>
          <a:prstGeom prst="accentCallout2">
            <a:avLst>
              <a:gd name="adj1" fmla="val 18750"/>
              <a:gd name="adj2" fmla="val -8333"/>
              <a:gd name="adj3" fmla="val 17211"/>
              <a:gd name="adj4" fmla="val -28205"/>
              <a:gd name="adj5" fmla="val -49039"/>
              <a:gd name="adj6" fmla="val -927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make sure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确信，证实</a:t>
            </a:r>
          </a:p>
        </p:txBody>
      </p:sp>
      <p:sp>
        <p:nvSpPr>
          <p:cNvPr id="7" name="线形标注 2(带强调线) 6"/>
          <p:cNvSpPr/>
          <p:nvPr/>
        </p:nvSpPr>
        <p:spPr>
          <a:xfrm>
            <a:off x="6705600" y="3733800"/>
            <a:ext cx="2133600" cy="762000"/>
          </a:xfrm>
          <a:prstGeom prst="accentCallout2">
            <a:avLst>
              <a:gd name="adj1" fmla="val 18750"/>
              <a:gd name="adj2" fmla="val -8333"/>
              <a:gd name="adj3" fmla="val 20288"/>
              <a:gd name="adj4" fmla="val -15568"/>
              <a:gd name="adj5" fmla="val 177115"/>
              <a:gd name="adj6" fmla="val -246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try one’s best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尽最大努力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smtClean="0"/>
              <a:t>一般将来时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altLang="zh-CN" smtClean="0">
                <a:solidFill>
                  <a:srgbClr val="0000FF"/>
                </a:solidFill>
              </a:rPr>
              <a:t>be going to do </a:t>
            </a:r>
            <a:r>
              <a:rPr lang="zh-CN" altLang="en-US" smtClean="0">
                <a:solidFill>
                  <a:srgbClr val="0000FF"/>
                </a:solidFill>
              </a:rPr>
              <a:t>常表打算、安排、计划、准备做的事，行动意图很可能实施。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zh-CN" smtClean="0">
                <a:solidFill>
                  <a:srgbClr val="0000FF"/>
                </a:solidFill>
              </a:rPr>
              <a:t>will+</a:t>
            </a:r>
            <a:r>
              <a:rPr lang="zh-CN" altLang="en-US" smtClean="0">
                <a:solidFill>
                  <a:srgbClr val="0000FF"/>
                </a:solidFill>
              </a:rPr>
              <a:t>动词原形　</a:t>
            </a:r>
            <a:r>
              <a:rPr lang="zh-CN" altLang="en-US" smtClean="0"/>
              <a:t>常表未经预先思考或将来的事实，表达个人的意思和倾向动作。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zh-CN" smtClean="0">
                <a:solidFill>
                  <a:srgbClr val="0000FF"/>
                </a:solidFill>
              </a:rPr>
              <a:t>be about to</a:t>
            </a:r>
            <a:r>
              <a:rPr lang="zh-CN" altLang="en-US" smtClean="0">
                <a:solidFill>
                  <a:srgbClr val="0000FF"/>
                </a:solidFill>
              </a:rPr>
              <a:t>　立即马上要，正要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smtClean="0"/>
              <a:t>The train is about to start.</a:t>
            </a:r>
            <a:r>
              <a:rPr lang="zh-CN" altLang="en-US" smtClean="0"/>
              <a:t>火车马上就要开了。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肯定句型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zh-CN" altLang="en-US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主语</a:t>
            </a:r>
            <a:r>
              <a:rPr lang="en-US" altLang="zh-CN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+be going to+</a:t>
            </a:r>
            <a:r>
              <a:rPr lang="zh-CN" altLang="en-US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动词原形</a:t>
            </a:r>
            <a:r>
              <a:rPr lang="en-US" altLang="zh-CN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+……</a:t>
            </a:r>
            <a:endParaRPr lang="en-US" altLang="zh-CN" sz="28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400" b="1" smtClean="0">
                <a:latin typeface="Times New Roman" pitchFamily="18" charset="0"/>
                <a:cs typeface="Times New Roman" pitchFamily="18" charset="0"/>
              </a:rPr>
              <a:t>I  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am going to </a:t>
            </a:r>
            <a:r>
              <a:rPr lang="en-US" altLang="zh-CN" sz="2400" b="1" smtClean="0">
                <a:latin typeface="Times New Roman" pitchFamily="18" charset="0"/>
                <a:cs typeface="Times New Roman" pitchFamily="18" charset="0"/>
              </a:rPr>
              <a:t>play football next Sunday.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否定句型：</a:t>
            </a:r>
            <a:r>
              <a:rPr lang="zh-CN" altLang="en-US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主语</a:t>
            </a:r>
            <a:r>
              <a:rPr lang="en-US" altLang="zh-CN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+be not  going to +</a:t>
            </a:r>
            <a:r>
              <a:rPr lang="zh-CN" altLang="en-US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动词原形</a:t>
            </a:r>
            <a:endParaRPr lang="zh-CN" altLang="en-US" sz="28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400" b="1" smtClean="0">
                <a:latin typeface="Times New Roman" pitchFamily="18" charset="0"/>
                <a:cs typeface="Times New Roman" pitchFamily="18" charset="0"/>
              </a:rPr>
              <a:t>We’re 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400" b="1" smtClean="0">
                <a:latin typeface="Times New Roman" pitchFamily="18" charset="0"/>
                <a:cs typeface="Times New Roman" pitchFamily="18" charset="0"/>
              </a:rPr>
              <a:t> going to have any class next week.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一般疑问句句型</a:t>
            </a:r>
            <a:r>
              <a:rPr lang="en-US" altLang="zh-CN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be+</a:t>
            </a:r>
            <a:r>
              <a:rPr lang="zh-CN" altLang="en-US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主语</a:t>
            </a:r>
            <a:r>
              <a:rPr lang="en-US" altLang="zh-CN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+going to +</a:t>
            </a:r>
            <a:r>
              <a:rPr lang="zh-CN" altLang="en-US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动词原形</a:t>
            </a:r>
            <a:r>
              <a:rPr lang="en-US" altLang="zh-CN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zh-CN" altLang="en-US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？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400" b="1" smtClean="0">
                <a:latin typeface="Times New Roman" pitchFamily="18" charset="0"/>
                <a:cs typeface="Times New Roman" pitchFamily="18" charset="0"/>
              </a:rPr>
              <a:t>Are you going to be a doctor in the future?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400" b="1" smtClean="0">
                <a:latin typeface="Times New Roman" pitchFamily="18" charset="0"/>
                <a:cs typeface="Times New Roman" pitchFamily="18" charset="0"/>
              </a:rPr>
              <a:t>Yes ,I am.(</a:t>
            </a:r>
            <a:r>
              <a:rPr lang="zh-CN" altLang="en-US" sz="2400" b="1" smtClean="0">
                <a:latin typeface="Times New Roman" pitchFamily="18" charset="0"/>
                <a:cs typeface="Times New Roman" pitchFamily="18" charset="0"/>
              </a:rPr>
              <a:t>肯定回答）</a:t>
            </a:r>
            <a:r>
              <a:rPr lang="en-US" altLang="zh-CN" sz="2400" b="1" smtClean="0">
                <a:latin typeface="Times New Roman" pitchFamily="18" charset="0"/>
                <a:cs typeface="Times New Roman" pitchFamily="18" charset="0"/>
              </a:rPr>
              <a:t>/No, I’m not.(</a:t>
            </a:r>
            <a:r>
              <a:rPr lang="zh-CN" altLang="en-US" sz="2400" b="1" smtClean="0">
                <a:latin typeface="Times New Roman" pitchFamily="18" charset="0"/>
                <a:cs typeface="Times New Roman" pitchFamily="18" charset="0"/>
              </a:rPr>
              <a:t>否定回答）。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特殊疑问词</a:t>
            </a:r>
            <a:r>
              <a:rPr lang="en-US" altLang="zh-CN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zh-CN" altLang="en-US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一般疑问句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b="1" smtClean="0">
                <a:latin typeface="Times New Roman" pitchFamily="18" charset="0"/>
                <a:cs typeface="Times New Roman" pitchFamily="18" charset="0"/>
              </a:rPr>
              <a:t> are they going to school tomorrow?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400" b="1" smtClean="0">
                <a:latin typeface="Times New Roman" pitchFamily="18" charset="0"/>
                <a:cs typeface="Times New Roman" pitchFamily="18" charset="0"/>
              </a:rPr>
              <a:t>By bike.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grow up</a:t>
            </a:r>
            <a:r>
              <a:rPr lang="zh-CN" altLang="en-US" smtClean="0">
                <a:solidFill>
                  <a:srgbClr val="0000FF"/>
                </a:solidFill>
              </a:rPr>
              <a:t>　长大   </a:t>
            </a:r>
          </a:p>
          <a:p>
            <a:pPr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grown-up</a:t>
            </a:r>
            <a:r>
              <a:rPr lang="zh-CN" altLang="en-US" smtClean="0">
                <a:solidFill>
                  <a:srgbClr val="0000FF"/>
                </a:solidFill>
              </a:rPr>
              <a:t>　长成的，成熟的，成年人＝</a:t>
            </a:r>
            <a:r>
              <a:rPr lang="en-US" altLang="zh-CN" smtClean="0">
                <a:solidFill>
                  <a:srgbClr val="0000FF"/>
                </a:solidFill>
              </a:rPr>
              <a:t>adult</a:t>
            </a:r>
          </a:p>
          <a:p>
            <a:pPr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grow</a:t>
            </a:r>
            <a:r>
              <a:rPr lang="zh-CN" altLang="en-US" smtClean="0">
                <a:solidFill>
                  <a:srgbClr val="0000FF"/>
                </a:solidFill>
              </a:rPr>
              <a:t>　种植</a:t>
            </a:r>
          </a:p>
          <a:p>
            <a:pPr eaLnBrk="1" hangingPunct="1">
              <a:buFontTx/>
              <a:buNone/>
            </a:pPr>
            <a:r>
              <a:rPr lang="en-US" altLang="zh-CN" smtClean="0"/>
              <a:t>The crops  grow well.</a:t>
            </a:r>
            <a:r>
              <a:rPr lang="zh-CN" altLang="en-US" b="1" smtClean="0">
                <a:solidFill>
                  <a:schemeClr val="bg1"/>
                </a:solidFill>
              </a:rPr>
              <a:t>学科网</a:t>
            </a:r>
            <a:endParaRPr lang="en-US" altLang="zh-CN" b="1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move</a:t>
            </a:r>
            <a:r>
              <a:rPr lang="zh-CN" altLang="en-US" smtClean="0">
                <a:solidFill>
                  <a:srgbClr val="0000FF"/>
                </a:solidFill>
              </a:rPr>
              <a:t>　　移动，离开 　感动</a:t>
            </a:r>
          </a:p>
          <a:p>
            <a:pPr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move to…</a:t>
            </a:r>
            <a:r>
              <a:rPr lang="en-US" altLang="zh-CN" smtClean="0"/>
              <a:t>   </a:t>
            </a:r>
          </a:p>
          <a:p>
            <a:pPr eaLnBrk="1" hangingPunct="1">
              <a:buFontTx/>
              <a:buNone/>
            </a:pPr>
            <a:r>
              <a:rPr lang="en-US" altLang="zh-CN" smtClean="0"/>
              <a:t>I’m going to move to Shanghai. </a:t>
            </a:r>
          </a:p>
          <a:p>
            <a:pPr eaLnBrk="1" hangingPunct="1">
              <a:buFontTx/>
              <a:buNone/>
            </a:pPr>
            <a:r>
              <a:rPr lang="en-US" altLang="zh-CN" smtClean="0"/>
              <a:t>Don’t move. </a:t>
            </a:r>
            <a:r>
              <a:rPr lang="zh-CN" altLang="en-US" smtClean="0"/>
              <a:t>　不要动。</a:t>
            </a:r>
          </a:p>
          <a:p>
            <a:pPr eaLnBrk="1" hangingPunct="1">
              <a:buFontTx/>
              <a:buNone/>
            </a:pPr>
            <a:r>
              <a:rPr lang="en-US" altLang="zh-CN" smtClean="0"/>
              <a:t>The story moved us deeply.</a:t>
            </a:r>
            <a:r>
              <a:rPr lang="zh-CN" altLang="en-US" smtClean="0"/>
              <a:t>这故事深深打动了我们。</a:t>
            </a:r>
          </a:p>
          <a:p>
            <a:pPr eaLnBrk="1" hangingPunct="1">
              <a:buFontTx/>
              <a:buNone/>
            </a:pPr>
            <a:endParaRPr lang="zh-CN" altLang="en-US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</a:rPr>
              <a:t>finish doing sth.</a:t>
            </a:r>
            <a:r>
              <a:rPr lang="zh-CN" altLang="en-US" sz="2800" smtClean="0">
                <a:solidFill>
                  <a:srgbClr val="0000FF"/>
                </a:solidFill>
              </a:rPr>
              <a:t>　完成某事</a:t>
            </a:r>
          </a:p>
          <a:p>
            <a:pPr eaLnBrk="1" hangingPunct="1">
              <a:buFontTx/>
              <a:buNone/>
            </a:pPr>
            <a:endParaRPr lang="en-US" altLang="zh-CN" sz="2800" smtClean="0"/>
          </a:p>
          <a:p>
            <a:pPr eaLnBrk="1" hangingPunct="1">
              <a:buFontTx/>
              <a:buNone/>
            </a:pPr>
            <a:endParaRPr lang="en-US" altLang="zh-CN" sz="2800" smtClean="0"/>
          </a:p>
          <a:p>
            <a:pPr eaLnBrk="1" hangingPunct="1">
              <a:buFontTx/>
              <a:buNone/>
            </a:pPr>
            <a:r>
              <a:rPr lang="en-US" altLang="zh-CN" sz="2800" smtClean="0"/>
              <a:t>practice   v./n. </a:t>
            </a:r>
            <a:r>
              <a:rPr lang="zh-CN" altLang="en-US" sz="2800" smtClean="0"/>
              <a:t>锻炼，练习</a:t>
            </a:r>
          </a:p>
          <a:p>
            <a:pPr eaLnBrk="1" hangingPunct="1"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</a:rPr>
              <a:t>practice doing sth. </a:t>
            </a:r>
          </a:p>
          <a:p>
            <a:pPr eaLnBrk="1" hangingPunct="1">
              <a:buFontTx/>
              <a:buNone/>
            </a:pPr>
            <a:r>
              <a:rPr lang="en-US" altLang="zh-CN" sz="2800" smtClean="0">
                <a:solidFill>
                  <a:srgbClr val="0000FF"/>
                </a:solidFill>
              </a:rPr>
              <a:t>Practice makes perfect. </a:t>
            </a:r>
            <a:r>
              <a:rPr lang="zh-CN" altLang="en-US" sz="2800" smtClean="0">
                <a:solidFill>
                  <a:srgbClr val="0000FF"/>
                </a:solidFill>
              </a:rPr>
              <a:t>熟能生巧。</a:t>
            </a:r>
            <a:endParaRPr lang="en-US" altLang="zh-CN" sz="2800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endParaRPr lang="en-US" altLang="zh-CN" sz="2800" smtClean="0"/>
          </a:p>
          <a:p>
            <a:pPr eaLnBrk="1" hangingPunct="1">
              <a:buFontTx/>
              <a:buNone/>
            </a:pPr>
            <a:r>
              <a:rPr lang="en-US" altLang="zh-CN" sz="2800" smtClean="0"/>
              <a:t>medicine </a:t>
            </a:r>
            <a:r>
              <a:rPr lang="zh-CN" altLang="en-US" sz="2800" smtClean="0"/>
              <a:t>药  </a:t>
            </a:r>
            <a:r>
              <a:rPr lang="en-US" altLang="zh-CN" sz="2800" smtClean="0">
                <a:solidFill>
                  <a:srgbClr val="0000FF"/>
                </a:solidFill>
              </a:rPr>
              <a:t>take medicine </a:t>
            </a:r>
            <a:r>
              <a:rPr lang="zh-CN" altLang="en-US" sz="2800" smtClean="0">
                <a:solidFill>
                  <a:srgbClr val="0000FF"/>
                </a:solidFill>
              </a:rPr>
              <a:t>吃药</a:t>
            </a:r>
          </a:p>
          <a:p>
            <a:pPr eaLnBrk="1" hangingPunct="1">
              <a:buFontTx/>
              <a:buNone/>
            </a:pPr>
            <a:endParaRPr lang="zh-CN" altLang="en-US" sz="2800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endParaRPr lang="zh-CN" altLang="en-US" sz="280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/>
              <a:t>send.    </a:t>
            </a:r>
            <a:r>
              <a:rPr lang="zh-CN" altLang="en-US" smtClean="0"/>
              <a:t>寄，送</a:t>
            </a:r>
          </a:p>
          <a:p>
            <a:pPr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send sb. sth.=send sth to sb.</a:t>
            </a:r>
          </a:p>
          <a:p>
            <a:pPr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send sb. to +a place</a:t>
            </a:r>
          </a:p>
          <a:p>
            <a:pPr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send sb doing sth.</a:t>
            </a:r>
            <a:r>
              <a:rPr lang="zh-CN" altLang="en-US" smtClean="0">
                <a:solidFill>
                  <a:srgbClr val="0000FF"/>
                </a:solidFill>
              </a:rPr>
              <a:t>　逼（使）某人</a:t>
            </a:r>
            <a:r>
              <a:rPr lang="en-US" altLang="zh-CN" smtClean="0">
                <a:solidFill>
                  <a:srgbClr val="0000FF"/>
                </a:solidFill>
              </a:rPr>
              <a:t>…</a:t>
            </a:r>
            <a:r>
              <a:rPr lang="zh-CN" altLang="en-US" smtClean="0">
                <a:solidFill>
                  <a:srgbClr val="0000FF"/>
                </a:solidFill>
              </a:rPr>
              <a:t>做</a:t>
            </a:r>
          </a:p>
          <a:p>
            <a:pPr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send for </a:t>
            </a:r>
            <a:r>
              <a:rPr lang="zh-CN" altLang="en-US" smtClean="0">
                <a:solidFill>
                  <a:srgbClr val="0000FF"/>
                </a:solidFill>
              </a:rPr>
              <a:t>派人去请</a:t>
            </a:r>
          </a:p>
          <a:p>
            <a:pPr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send out</a:t>
            </a:r>
            <a:r>
              <a:rPr lang="zh-CN" altLang="en-US" smtClean="0">
                <a:solidFill>
                  <a:srgbClr val="0000FF"/>
                </a:solidFill>
              </a:rPr>
              <a:t>　寄出</a:t>
            </a:r>
          </a:p>
          <a:p>
            <a:pPr eaLnBrk="1" hangingPunct="1">
              <a:buFontTx/>
              <a:buNone/>
            </a:pPr>
            <a:r>
              <a:rPr lang="en-US" altLang="zh-CN" smtClean="0">
                <a:solidFill>
                  <a:srgbClr val="0000FF"/>
                </a:solidFill>
              </a:rPr>
              <a:t>send a message</a:t>
            </a:r>
            <a:r>
              <a:rPr lang="zh-CN" altLang="en-US" smtClean="0">
                <a:solidFill>
                  <a:srgbClr val="0000FF"/>
                </a:solidFill>
              </a:rPr>
              <a:t>　发送一条消息</a:t>
            </a:r>
          </a:p>
          <a:p>
            <a:pPr eaLnBrk="1" hangingPunct="1">
              <a:buFontTx/>
              <a:buNone/>
            </a:pPr>
            <a:endParaRPr lang="zh-CN" altLang="en-US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endParaRPr lang="en-US" altLang="zh-CN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490</Words>
  <Application>Microsoft Office PowerPoint</Application>
  <PresentationFormat>全屏显示(4:3)</PresentationFormat>
  <Paragraphs>80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19" baseType="lpstr">
      <vt:lpstr>Arial</vt:lpstr>
      <vt:lpstr>宋体</vt:lpstr>
      <vt:lpstr>Times New Roman</vt:lpstr>
      <vt:lpstr>默认设计模板</vt:lpstr>
      <vt:lpstr>1_默认设计模板</vt:lpstr>
      <vt:lpstr>Unit 6 I’m going to study computer science.</vt:lpstr>
      <vt:lpstr>PowerPoint 演示文稿</vt:lpstr>
      <vt:lpstr>PowerPoint 演示文稿</vt:lpstr>
      <vt:lpstr>一般将来时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qixingbin</dc:creator>
  <cp:lastModifiedBy>user</cp:lastModifiedBy>
  <cp:revision>21</cp:revision>
  <cp:lastPrinted>1601-01-01T00:00:00Z</cp:lastPrinted>
  <dcterms:created xsi:type="dcterms:W3CDTF">2013-10-25T10:37:08Z</dcterms:created>
  <dcterms:modified xsi:type="dcterms:W3CDTF">2015-08-12T06:40:15Z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